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Open Sauce" charset="1" panose="00000500000000000000"/>
      <p:regular r:id="rId12"/>
    </p:embeddedFont>
    <p:embeddedFont>
      <p:font typeface="Open Sauce Bold" charset="1" panose="00000800000000000000"/>
      <p:regular r:id="rId13"/>
    </p:embeddedFont>
    <p:embeddedFont>
      <p:font typeface="Open Sauce Italics" charset="1" panose="00000500000000000000"/>
      <p:regular r:id="rId14"/>
    </p:embeddedFont>
    <p:embeddedFont>
      <p:font typeface="Open Sauce Bold Italics" charset="1" panose="00000800000000000000"/>
      <p:regular r:id="rId15"/>
    </p:embeddedFont>
    <p:embeddedFont>
      <p:font typeface="Open Sauce Light" charset="1" panose="00000400000000000000"/>
      <p:regular r:id="rId16"/>
    </p:embeddedFont>
    <p:embeddedFont>
      <p:font typeface="Open Sauce Light Italics" charset="1" panose="00000400000000000000"/>
      <p:regular r:id="rId17"/>
    </p:embeddedFont>
    <p:embeddedFont>
      <p:font typeface="Open Sauce Medium" charset="1" panose="00000600000000000000"/>
      <p:regular r:id="rId18"/>
    </p:embeddedFont>
    <p:embeddedFont>
      <p:font typeface="Open Sauce Medium Italics" charset="1" panose="00000600000000000000"/>
      <p:regular r:id="rId19"/>
    </p:embeddedFont>
    <p:embeddedFont>
      <p:font typeface="Open Sauce Semi-Bold" charset="1" panose="00000700000000000000"/>
      <p:regular r:id="rId20"/>
    </p:embeddedFont>
    <p:embeddedFont>
      <p:font typeface="Open Sauce Semi-Bold Italics" charset="1" panose="00000700000000000000"/>
      <p:regular r:id="rId21"/>
    </p:embeddedFont>
    <p:embeddedFont>
      <p:font typeface="Open Sauce Heavy" charset="1" panose="00000A00000000000000"/>
      <p:regular r:id="rId22"/>
    </p:embeddedFont>
    <p:embeddedFont>
      <p:font typeface="Open Sauce Heavy Italics" charset="1" panose="00000A00000000000000"/>
      <p:regular r:id="rId23"/>
    </p:embeddedFont>
    <p:embeddedFont>
      <p:font typeface="Abhaya Libre" charset="1" panose="02000503000000000000"/>
      <p:regular r:id="rId24"/>
    </p:embeddedFont>
    <p:embeddedFont>
      <p:font typeface="Abhaya Libre Bold" charset="1" panose="02000803000000000000"/>
      <p:regular r:id="rId25"/>
    </p:embeddedFont>
    <p:embeddedFont>
      <p:font typeface="Abhaya Libre Italics" charset="1" panose="02000503000000000000"/>
      <p:regular r:id="rId26"/>
    </p:embeddedFont>
    <p:embeddedFont>
      <p:font typeface="Abhaya Libre Bold Italics" charset="1" panose="02000803000000000000"/>
      <p:regular r:id="rId27"/>
    </p:embeddedFont>
    <p:embeddedFont>
      <p:font typeface="Abhaya Libre Medium" charset="1" panose="02000603000000000000"/>
      <p:regular r:id="rId28"/>
    </p:embeddedFont>
    <p:embeddedFont>
      <p:font typeface="Abhaya Libre Medium Italics" charset="1" panose="02000603000000000000"/>
      <p:regular r:id="rId29"/>
    </p:embeddedFont>
    <p:embeddedFont>
      <p:font typeface="Abhaya Libre Semi-Bold" charset="1" panose="02000703000000000000"/>
      <p:regular r:id="rId30"/>
    </p:embeddedFont>
    <p:embeddedFont>
      <p:font typeface="Abhaya Libre Semi-Bold Italics" charset="1" panose="02000703000000000000"/>
      <p:regular r:id="rId31"/>
    </p:embeddedFont>
    <p:embeddedFont>
      <p:font typeface="Abhaya Libre Ultra-Bold" charset="1" panose="02000803000000000000"/>
      <p:regular r:id="rId32"/>
    </p:embeddedFont>
    <p:embeddedFont>
      <p:font typeface="Abhaya Libre Ultra-Bold Italics" charset="1" panose="02000803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document/d/14V1BECpF1CqoG13U5nsEGSxy7gyO07pWVMgBzTQIc3w/edit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00333" y="2873653"/>
            <a:ext cx="6392493" cy="6384647"/>
          </a:xfrm>
          <a:custGeom>
            <a:avLst/>
            <a:gdLst/>
            <a:ahLst/>
            <a:cxnLst/>
            <a:rect r="r" b="b" t="t" l="l"/>
            <a:pathLst>
              <a:path h="6384647" w="6392493">
                <a:moveTo>
                  <a:pt x="0" y="0"/>
                </a:moveTo>
                <a:lnTo>
                  <a:pt x="6392492" y="0"/>
                </a:lnTo>
                <a:lnTo>
                  <a:pt x="6392492" y="6384647"/>
                </a:lnTo>
                <a:lnTo>
                  <a:pt x="0" y="6384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80807" y="686372"/>
            <a:ext cx="10756200" cy="32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</a:rPr>
              <a:t>THESIS PROPOSAL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80807" y="4182672"/>
            <a:ext cx="8463079" cy="243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3900">
                <a:solidFill>
                  <a:srgbClr val="1C5739"/>
                </a:solidFill>
                <a:latin typeface="Codec Pro ExtraBold"/>
              </a:rPr>
              <a:t>PRESENTED BY</a:t>
            </a:r>
          </a:p>
          <a:p>
            <a:pPr>
              <a:lnSpc>
                <a:spcPts val="3744"/>
              </a:lnSpc>
            </a:pPr>
          </a:p>
          <a:p>
            <a:pPr>
              <a:lnSpc>
                <a:spcPts val="3744"/>
              </a:lnSpc>
            </a:pPr>
            <a:r>
              <a:rPr lang="en-US" sz="3900">
                <a:solidFill>
                  <a:srgbClr val="1C5739"/>
                </a:solidFill>
                <a:latin typeface="Codec Pro ExtraBold"/>
              </a:rPr>
              <a:t>1967-SABIKUN NAHER MONISHA</a:t>
            </a:r>
          </a:p>
          <a:p>
            <a:pPr>
              <a:lnSpc>
                <a:spcPts val="3744"/>
              </a:lnSpc>
            </a:pP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80807" y="7320969"/>
            <a:ext cx="9116113" cy="110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2"/>
              </a:lnSpc>
            </a:pPr>
            <a:r>
              <a:rPr lang="en-US" sz="4200">
                <a:solidFill>
                  <a:srgbClr val="1C5739"/>
                </a:solidFill>
                <a:latin typeface="Codec Pro ExtraBold"/>
              </a:rPr>
              <a:t>DEGREE NAME- BSC</a:t>
            </a:r>
          </a:p>
          <a:p>
            <a:pPr>
              <a:lnSpc>
                <a:spcPts val="4032"/>
              </a:lnSpc>
            </a:pPr>
            <a:r>
              <a:rPr lang="en-US" sz="4200">
                <a:solidFill>
                  <a:srgbClr val="1C5739"/>
                </a:solidFill>
                <a:latin typeface="Codec Pro ExtraBold"/>
              </a:rPr>
              <a:t>SESSION-2018-2019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2348" y="784615"/>
            <a:ext cx="12063305" cy="133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5"/>
              </a:lnSpc>
            </a:pPr>
            <a:r>
              <a:rPr lang="en-US" sz="7200" spc="705">
                <a:solidFill>
                  <a:srgbClr val="F5FFF5"/>
                </a:solidFill>
                <a:latin typeface="Codec Pro ExtraBold"/>
              </a:rPr>
              <a:t>ACTIGRAPHY  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2348" y="4501896"/>
            <a:ext cx="12063305" cy="380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5FFF5"/>
                </a:solidFill>
                <a:latin typeface="Abhaya Libre"/>
              </a:rPr>
              <a:t>Resting heart rate</a:t>
            </a:r>
          </a:p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5FFF5"/>
                </a:solidFill>
                <a:latin typeface="Abhaya Libre"/>
              </a:rPr>
              <a:t>+</a:t>
            </a:r>
          </a:p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5FFF5"/>
                </a:solidFill>
                <a:latin typeface="Abhaya Libre"/>
              </a:rPr>
              <a:t>Body Gestures with little or no movement </a:t>
            </a:r>
          </a:p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5FFF5"/>
                </a:solidFill>
                <a:latin typeface="Abhaya Libre"/>
              </a:rPr>
              <a:t>= </a:t>
            </a:r>
          </a:p>
          <a:p>
            <a:pPr algn="ctr">
              <a:lnSpc>
                <a:spcPts val="6072"/>
              </a:lnSpc>
            </a:pPr>
            <a:r>
              <a:rPr lang="en-US" sz="4400" spc="431">
                <a:solidFill>
                  <a:srgbClr val="F5FFF5"/>
                </a:solidFill>
                <a:latin typeface="Abhaya Libre"/>
              </a:rPr>
              <a:t>Identify as Sleeping Period.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12348" y="2363072"/>
            <a:ext cx="12063305" cy="68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000" spc="392">
                <a:solidFill>
                  <a:srgbClr val="F5FFF5"/>
                </a:solidFill>
                <a:latin typeface="Abhaya Libre"/>
              </a:rPr>
              <a:t>Use wearable device data for sleep monitoring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4639147" y="36939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49"/>
                </a:lnSpc>
              </a:pPr>
              <a:r>
                <a:rPr lang="en-US" sz="3499" u="sng">
                  <a:solidFill>
                    <a:srgbClr val="F5FFF5"/>
                  </a:solidFill>
                  <a:latin typeface="Open Sauce"/>
                  <a:hlinkClick r:id="rId2" tooltip="https://docs.google.com/document/d/14V1BECpF1CqoG13U5nsEGSxy7gyO07pWVMgBzTQIc3w/edit"/>
                </a:rPr>
                <a:t>https://docs.google.com/document/d/14V1BECpF1CqoG13U5nsEGSxy7gyO07pWVMgBzTQIc3w/edit?usp=sharing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49898" y="2247915"/>
            <a:ext cx="5829995" cy="89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Open Sauce Bold"/>
              </a:rPr>
              <a:t>References  Doc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90788" y="3966158"/>
            <a:ext cx="6348918" cy="2459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79"/>
              </a:lnSpc>
            </a:pPr>
            <a:r>
              <a:rPr lang="en-US" sz="9547" spc="1031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773821">
            <a:off x="16663756" y="3504397"/>
            <a:ext cx="313833" cy="8482349"/>
            <a:chOff x="0" y="0"/>
            <a:chExt cx="82656" cy="22340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901697"/>
            <a:ext cx="1400485" cy="6107900"/>
            <a:chOff x="0" y="0"/>
            <a:chExt cx="368852" cy="1608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608665"/>
            </a:xfrm>
            <a:custGeom>
              <a:avLst/>
              <a:gdLst/>
              <a:ahLst/>
              <a:cxnLst/>
              <a:rect r="r" b="b" t="t" l="l"/>
              <a:pathLst>
                <a:path h="1608665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72900" y="1028700"/>
            <a:ext cx="5486400" cy="7980897"/>
          </a:xfrm>
          <a:custGeom>
            <a:avLst/>
            <a:gdLst/>
            <a:ahLst/>
            <a:cxnLst/>
            <a:rect r="r" b="b" t="t" l="l"/>
            <a:pathLst>
              <a:path h="7980897" w="5486400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13112" y="1316966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659" y="316803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4659" y="396515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484631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24659" y="564343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44260" y="6435807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44260" y="726677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44260" y="811706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Problem name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00737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00737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Features Name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00737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Targeted Device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0737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00737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Future Goals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00737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Contact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4380" y="1323540"/>
            <a:ext cx="5605439" cy="223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56"/>
              </a:lnSpc>
              <a:spcBef>
                <a:spcPct val="0"/>
              </a:spcBef>
            </a:pPr>
            <a:r>
              <a:rPr lang="en-US" sz="6200" spc="607">
                <a:solidFill>
                  <a:srgbClr val="FFFFFF"/>
                </a:solidFill>
                <a:latin typeface="Codec Pro ExtraBold"/>
              </a:rPr>
              <a:t>Background Study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257602" y="1360921"/>
            <a:ext cx="1342455" cy="2202132"/>
            <a:chOff x="0" y="0"/>
            <a:chExt cx="1451520" cy="2381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419416" y="2113389"/>
            <a:ext cx="375568" cy="697864"/>
            <a:chOff x="0" y="0"/>
            <a:chExt cx="406080" cy="7545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772343" y="1565353"/>
            <a:ext cx="6820151" cy="1772627"/>
            <a:chOff x="0" y="0"/>
            <a:chExt cx="7374240" cy="19166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733408" y="1836670"/>
            <a:ext cx="5266359" cy="121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77"/>
              </a:lnSpc>
              <a:spcBef>
                <a:spcPct val="0"/>
              </a:spcBef>
            </a:pPr>
            <a:r>
              <a:rPr lang="en-US" sz="2374" spc="232">
                <a:solidFill>
                  <a:srgbClr val="F5FFF5"/>
                </a:solidFill>
                <a:latin typeface="Open Sauce"/>
              </a:rPr>
              <a:t>The study of sleep is an intriguing field that has drawn a lot of attention recently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92236" y="1941939"/>
            <a:ext cx="1129107" cy="92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0"/>
              </a:lnSpc>
              <a:spcBef>
                <a:spcPct val="0"/>
              </a:spcBef>
            </a:pPr>
            <a:r>
              <a:rPr lang="en-US" sz="5051" spc="495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569380" y="4299264"/>
            <a:ext cx="1337676" cy="2193206"/>
            <a:chOff x="0" y="0"/>
            <a:chExt cx="1452240" cy="2381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358589" y="5048681"/>
            <a:ext cx="374045" cy="695035"/>
            <a:chOff x="0" y="0"/>
            <a:chExt cx="406080" cy="7545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678792" y="4502867"/>
            <a:ext cx="7665207" cy="1765441"/>
            <a:chOff x="0" y="0"/>
            <a:chExt cx="8321684" cy="19166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379144" cy="1963166"/>
            </a:xfrm>
            <a:custGeom>
              <a:avLst/>
              <a:gdLst/>
              <a:ahLst/>
              <a:cxnLst/>
              <a:rect r="r" b="b" t="t" l="l"/>
              <a:pathLst>
                <a:path h="1963166" w="8379144">
                  <a:moveTo>
                    <a:pt x="1090933" y="1963166"/>
                  </a:moveTo>
                  <a:lnTo>
                    <a:pt x="8379144" y="1963166"/>
                  </a:lnTo>
                  <a:lnTo>
                    <a:pt x="7440979" y="1125601"/>
                  </a:lnTo>
                  <a:cubicBezTo>
                    <a:pt x="7396424" y="1086104"/>
                    <a:pt x="7373503" y="1033780"/>
                    <a:pt x="7373503" y="981583"/>
                  </a:cubicBezTo>
                  <a:cubicBezTo>
                    <a:pt x="7373503" y="929386"/>
                    <a:pt x="7395851" y="877570"/>
                    <a:pt x="7440979" y="837565"/>
                  </a:cubicBezTo>
                  <a:lnTo>
                    <a:pt x="8378636" y="0"/>
                  </a:lnTo>
                  <a:lnTo>
                    <a:pt x="1090933" y="0"/>
                  </a:lnTo>
                  <a:lnTo>
                    <a:pt x="0" y="980948"/>
                  </a:lnTo>
                  <a:lnTo>
                    <a:pt x="1090933" y="1963039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907056" y="4847655"/>
            <a:ext cx="1124530" cy="92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2"/>
              </a:lnSpc>
              <a:spcBef>
                <a:spcPct val="0"/>
              </a:spcBef>
            </a:pPr>
            <a:r>
              <a:rPr lang="en-US" sz="5030" spc="493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92723" y="4592342"/>
            <a:ext cx="5705207" cy="15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7"/>
              </a:lnSpc>
            </a:pPr>
            <a:r>
              <a:rPr lang="en-US" sz="2266" spc="222">
                <a:solidFill>
                  <a:srgbClr val="F5FFF5"/>
                </a:solidFill>
                <a:latin typeface="Open Sauce"/>
              </a:rPr>
              <a:t>The invention of sleep monitoring technology has emerged as</a:t>
            </a:r>
          </a:p>
          <a:p>
            <a:pPr algn="r" marL="0" indent="0" lvl="0">
              <a:lnSpc>
                <a:spcPts val="3127"/>
              </a:lnSpc>
              <a:spcBef>
                <a:spcPct val="0"/>
              </a:spcBef>
            </a:pPr>
            <a:r>
              <a:rPr lang="en-US" sz="2266" spc="222">
                <a:solidFill>
                  <a:srgbClr val="F5FFF5"/>
                </a:solidFill>
                <a:latin typeface="Open Sauce"/>
              </a:rPr>
              <a:t> aviable method for tracking and enhancing sleep patterns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992236" y="7056168"/>
            <a:ext cx="8600259" cy="2202132"/>
            <a:chOff x="0" y="0"/>
            <a:chExt cx="11467012" cy="293617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687155" y="0"/>
              <a:ext cx="1789940" cy="2936177"/>
              <a:chOff x="0" y="0"/>
              <a:chExt cx="1451520" cy="238104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-19812"/>
                <a:ext cx="1474216" cy="2444877"/>
              </a:xfrm>
              <a:custGeom>
                <a:avLst/>
                <a:gdLst/>
                <a:ahLst/>
                <a:cxnLst/>
                <a:rect r="r" b="b" t="t" l="l"/>
                <a:pathLst>
                  <a:path h="2444877" w="1474216">
                    <a:moveTo>
                      <a:pt x="1394587" y="1366393"/>
                    </a:moveTo>
                    <a:lnTo>
                      <a:pt x="395351" y="2365883"/>
                    </a:lnTo>
                    <a:cubicBezTo>
                      <a:pt x="315849" y="2444877"/>
                      <a:pt x="186944" y="2444877"/>
                      <a:pt x="107315" y="2365883"/>
                    </a:cubicBezTo>
                    <a:lnTo>
                      <a:pt x="0" y="2258441"/>
                    </a:lnTo>
                    <a:lnTo>
                      <a:pt x="891286" y="1366393"/>
                    </a:lnTo>
                    <a:cubicBezTo>
                      <a:pt x="970788" y="1286891"/>
                      <a:pt x="970788" y="1157859"/>
                      <a:pt x="891286" y="1078357"/>
                    </a:cubicBezTo>
                    <a:lnTo>
                      <a:pt x="0" y="186944"/>
                    </a:lnTo>
                    <a:lnTo>
                      <a:pt x="107442" y="79502"/>
                    </a:lnTo>
                    <a:cubicBezTo>
                      <a:pt x="186944" y="0"/>
                      <a:pt x="315849" y="0"/>
                      <a:pt x="395478" y="79502"/>
                    </a:cubicBezTo>
                    <a:lnTo>
                      <a:pt x="1394714" y="1078357"/>
                    </a:lnTo>
                    <a:cubicBezTo>
                      <a:pt x="1474216" y="1157859"/>
                      <a:pt x="1474216" y="1286891"/>
                      <a:pt x="1394714" y="136639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902907" y="1003290"/>
              <a:ext cx="500757" cy="930485"/>
              <a:chOff x="0" y="0"/>
              <a:chExt cx="406080" cy="75456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-32385"/>
                <a:ext cx="446659" cy="842137"/>
              </a:xfrm>
              <a:custGeom>
                <a:avLst/>
                <a:gdLst/>
                <a:ahLst/>
                <a:cxnLst/>
                <a:rect r="r" b="b" t="t" l="l"/>
                <a:pathLst>
                  <a:path h="842137" w="446659">
                    <a:moveTo>
                      <a:pt x="350393" y="246126"/>
                    </a:moveTo>
                    <a:lnTo>
                      <a:pt x="165354" y="60960"/>
                    </a:lnTo>
                    <a:cubicBezTo>
                      <a:pt x="104394" y="0"/>
                      <a:pt x="0" y="42926"/>
                      <a:pt x="0" y="129413"/>
                    </a:cubicBezTo>
                    <a:lnTo>
                      <a:pt x="0" y="712724"/>
                    </a:lnTo>
                    <a:cubicBezTo>
                      <a:pt x="0" y="799211"/>
                      <a:pt x="104394" y="842137"/>
                      <a:pt x="165354" y="781177"/>
                    </a:cubicBezTo>
                    <a:lnTo>
                      <a:pt x="350393" y="596138"/>
                    </a:lnTo>
                    <a:cubicBezTo>
                      <a:pt x="446659" y="499237"/>
                      <a:pt x="446659" y="342519"/>
                      <a:pt x="350393" y="246126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2373477" y="272575"/>
              <a:ext cx="9093535" cy="2363502"/>
              <a:chOff x="0" y="0"/>
              <a:chExt cx="7374240" cy="191664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7431151" cy="1963166"/>
              </a:xfrm>
              <a:custGeom>
                <a:avLst/>
                <a:gdLst/>
                <a:ahLst/>
                <a:cxnLst/>
                <a:rect r="r" b="b" t="t" l="l"/>
                <a:pathLst>
                  <a:path h="1963166" w="7431151">
                    <a:moveTo>
                      <a:pt x="6464935" y="0"/>
                    </a:moveTo>
                    <a:lnTo>
                      <a:pt x="0" y="0"/>
                    </a:lnTo>
                    <a:lnTo>
                      <a:pt x="837819" y="837565"/>
                    </a:lnTo>
                    <a:cubicBezTo>
                      <a:pt x="877316" y="877062"/>
                      <a:pt x="897636" y="929386"/>
                      <a:pt x="897636" y="981583"/>
                    </a:cubicBezTo>
                    <a:cubicBezTo>
                      <a:pt x="897636" y="1033780"/>
                      <a:pt x="877951" y="1085596"/>
                      <a:pt x="837819" y="1125601"/>
                    </a:cubicBezTo>
                    <a:lnTo>
                      <a:pt x="635" y="1963166"/>
                    </a:lnTo>
                    <a:lnTo>
                      <a:pt x="6464427" y="1963166"/>
                    </a:lnTo>
                    <a:lnTo>
                      <a:pt x="7431151" y="981583"/>
                    </a:lnTo>
                    <a:lnTo>
                      <a:pt x="6464935" y="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654895" y="535010"/>
              <a:ext cx="7021812" cy="1905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3"/>
                </a:lnSpc>
                <a:spcBef>
                  <a:spcPct val="0"/>
                </a:spcBef>
              </a:pPr>
              <a:r>
                <a:rPr lang="en-US" sz="2074" spc="203">
                  <a:solidFill>
                    <a:srgbClr val="F5FFF5"/>
                  </a:solidFill>
                  <a:latin typeface="Open Sauce"/>
                </a:rPr>
                <a:t>The information on sleep patterns is gathered and analysed by sleep tracking devices using a mix of sensors and algorithms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831840"/>
              <a:ext cx="1505476" cy="1180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70"/>
                </a:lnSpc>
                <a:spcBef>
                  <a:spcPct val="0"/>
                </a:spcBef>
              </a:pPr>
              <a:r>
                <a:rPr lang="en-US" sz="5051" spc="495">
                  <a:solidFill>
                    <a:srgbClr val="231F20"/>
                  </a:solidFill>
                  <a:latin typeface="Codec Pro Extra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92092" y="1739100"/>
            <a:ext cx="12063305" cy="133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5"/>
              </a:lnSpc>
            </a:pPr>
            <a:r>
              <a:rPr lang="en-US" sz="7200" spc="705">
                <a:solidFill>
                  <a:srgbClr val="F5FFF5"/>
                </a:solidFill>
                <a:latin typeface="Codec Pro ExtraBold"/>
              </a:rPr>
              <a:t>OUR PROPOSAL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46550" y="4364758"/>
            <a:ext cx="13554388" cy="27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55" spc="377">
                <a:solidFill>
                  <a:srgbClr val="F5FFF5"/>
                </a:solidFill>
                <a:latin typeface="Codec Pro ExtraBold"/>
              </a:rPr>
              <a:t>Comparing wearable biosensors performance accuracy of sleep tracking in an ideal environment vs real time environment using machine learning approach .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35582" y="2145857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35582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1C5739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88899" y="1189472"/>
            <a:ext cx="5898875" cy="105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Research Aim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035950" y="7463609"/>
            <a:ext cx="1252336" cy="1296078"/>
          </a:xfrm>
          <a:custGeom>
            <a:avLst/>
            <a:gdLst/>
            <a:ahLst/>
            <a:cxnLst/>
            <a:rect r="r" b="b" t="t" l="l"/>
            <a:pathLst>
              <a:path h="1296078" w="1252336">
                <a:moveTo>
                  <a:pt x="0" y="0"/>
                </a:moveTo>
                <a:lnTo>
                  <a:pt x="1252336" y="0"/>
                </a:lnTo>
                <a:lnTo>
                  <a:pt x="1252336" y="1296078"/>
                </a:lnTo>
                <a:lnTo>
                  <a:pt x="0" y="1296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260160" y="7554140"/>
            <a:ext cx="1774561" cy="1115016"/>
          </a:xfrm>
          <a:custGeom>
            <a:avLst/>
            <a:gdLst/>
            <a:ahLst/>
            <a:cxnLst/>
            <a:rect r="r" b="b" t="t" l="l"/>
            <a:pathLst>
              <a:path h="1115016" w="1774561">
                <a:moveTo>
                  <a:pt x="0" y="0"/>
                </a:moveTo>
                <a:lnTo>
                  <a:pt x="1774561" y="0"/>
                </a:lnTo>
                <a:lnTo>
                  <a:pt x="1774561" y="1115016"/>
                </a:lnTo>
                <a:lnTo>
                  <a:pt x="0" y="111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664899" y="2521637"/>
            <a:ext cx="1190275" cy="1228671"/>
          </a:xfrm>
          <a:custGeom>
            <a:avLst/>
            <a:gdLst/>
            <a:ahLst/>
            <a:cxnLst/>
            <a:rect r="r" b="b" t="t" l="l"/>
            <a:pathLst>
              <a:path h="1228671" w="1190275">
                <a:moveTo>
                  <a:pt x="0" y="0"/>
                </a:moveTo>
                <a:lnTo>
                  <a:pt x="1190274" y="0"/>
                </a:lnTo>
                <a:lnTo>
                  <a:pt x="1190274" y="1228671"/>
                </a:lnTo>
                <a:lnTo>
                  <a:pt x="0" y="12286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482178" y="2829306"/>
            <a:ext cx="4737645" cy="1482449"/>
            <a:chOff x="0" y="0"/>
            <a:chExt cx="6316859" cy="1976598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57150"/>
              <a:ext cx="4884416" cy="6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77"/>
                </a:lnSpc>
                <a:spcBef>
                  <a:spcPct val="0"/>
                </a:spcBef>
              </a:pPr>
              <a:r>
                <a:rPr lang="en-US" sz="3099" spc="303">
                  <a:solidFill>
                    <a:srgbClr val="397D5A"/>
                  </a:solidFill>
                  <a:latin typeface="Open Sauce Bold"/>
                </a:rPr>
                <a:t>Objective 01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710535"/>
              <a:ext cx="6316859" cy="1266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22"/>
                </a:lnSpc>
                <a:spcBef>
                  <a:spcPct val="0"/>
                </a:spcBef>
              </a:pPr>
              <a:r>
                <a:rPr lang="en-US" sz="1900" spc="186">
                  <a:solidFill>
                    <a:srgbClr val="231F20"/>
                  </a:solidFill>
                  <a:latin typeface="Open Sauce Bold"/>
                </a:rPr>
                <a:t>Identify the significance of sleep tracking and sensor efficiency.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82178" y="4610709"/>
            <a:ext cx="4737645" cy="1162050"/>
            <a:chOff x="0" y="0"/>
            <a:chExt cx="6316859" cy="1549400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705612"/>
              <a:ext cx="6316859" cy="843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21"/>
                </a:lnSpc>
                <a:spcBef>
                  <a:spcPct val="0"/>
                </a:spcBef>
              </a:pPr>
              <a:r>
                <a:rPr lang="en-US" sz="1899" spc="186">
                  <a:solidFill>
                    <a:srgbClr val="231F20"/>
                  </a:solidFill>
                  <a:latin typeface="Open Sauce Bold"/>
                </a:rPr>
                <a:t>Observe the psychological impact of sleep tracking.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-57150"/>
              <a:ext cx="4884416" cy="6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77"/>
                </a:lnSpc>
                <a:spcBef>
                  <a:spcPct val="0"/>
                </a:spcBef>
              </a:pPr>
              <a:r>
                <a:rPr lang="en-US" sz="3099" spc="303">
                  <a:solidFill>
                    <a:srgbClr val="397D5A"/>
                  </a:solidFill>
                  <a:latin typeface="Open Sauce Bold"/>
                </a:rPr>
                <a:t>Objective 02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482178" y="6071714"/>
            <a:ext cx="4737645" cy="1504950"/>
            <a:chOff x="0" y="0"/>
            <a:chExt cx="6316859" cy="2006600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0" y="731012"/>
              <a:ext cx="6316859" cy="127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21"/>
                </a:lnSpc>
                <a:spcBef>
                  <a:spcPct val="0"/>
                </a:spcBef>
              </a:pPr>
              <a:r>
                <a:rPr lang="en-US" sz="1899" spc="186">
                  <a:solidFill>
                    <a:srgbClr val="231F20"/>
                  </a:solidFill>
                  <a:latin typeface="Open Sauce Bold"/>
                </a:rPr>
                <a:t>Criteria that lead to different outputs in different environments.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-57150"/>
              <a:ext cx="4621206" cy="6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77"/>
                </a:lnSpc>
                <a:spcBef>
                  <a:spcPct val="0"/>
                </a:spcBef>
              </a:pPr>
              <a:r>
                <a:rPr lang="en-US" sz="3099" spc="303">
                  <a:solidFill>
                    <a:srgbClr val="397D5A"/>
                  </a:solidFill>
                  <a:latin typeface="Open Sauce Bold"/>
                </a:rPr>
                <a:t>Objective 03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482178" y="7875619"/>
            <a:ext cx="4737645" cy="1848322"/>
            <a:chOff x="0" y="0"/>
            <a:chExt cx="6316859" cy="2464430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757042"/>
              <a:ext cx="6316859" cy="1707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21"/>
                </a:lnSpc>
                <a:spcBef>
                  <a:spcPct val="0"/>
                </a:spcBef>
              </a:pPr>
              <a:r>
                <a:rPr lang="en-US" sz="1899" spc="186">
                  <a:solidFill>
                    <a:srgbClr val="231F20"/>
                  </a:solidFill>
                  <a:latin typeface="Open Sauce Bold"/>
                </a:rPr>
                <a:t>Solve the arising issues and suggest a comparatively better model in a real-time environment.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-57150"/>
              <a:ext cx="4884416" cy="6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77"/>
                </a:lnSpc>
                <a:spcBef>
                  <a:spcPct val="0"/>
                </a:spcBef>
              </a:pPr>
              <a:r>
                <a:rPr lang="en-US" sz="3099" spc="303">
                  <a:solidFill>
                    <a:srgbClr val="397D5A"/>
                  </a:solidFill>
                  <a:latin typeface="Open Sauce Bold"/>
                </a:rPr>
                <a:t>Objective 04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0554636" y="4503447"/>
            <a:ext cx="2713415" cy="2397263"/>
            <a:chOff x="0" y="0"/>
            <a:chExt cx="3617886" cy="319635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188659" y="0"/>
              <a:ext cx="3240568" cy="2511441"/>
            </a:xfrm>
            <a:custGeom>
              <a:avLst/>
              <a:gdLst/>
              <a:ahLst/>
              <a:cxnLst/>
              <a:rect r="r" b="b" t="t" l="l"/>
              <a:pathLst>
                <a:path h="2511441" w="3240568">
                  <a:moveTo>
                    <a:pt x="0" y="0"/>
                  </a:moveTo>
                  <a:lnTo>
                    <a:pt x="3240568" y="0"/>
                  </a:lnTo>
                  <a:lnTo>
                    <a:pt x="3240568" y="2511441"/>
                  </a:lnTo>
                  <a:lnTo>
                    <a:pt x="0" y="2511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0" y="2663077"/>
              <a:ext cx="3617886" cy="533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11"/>
                </a:lnSpc>
                <a:spcBef>
                  <a:spcPct val="0"/>
                </a:spcBef>
              </a:pPr>
              <a:r>
                <a:rPr lang="en-US" sz="2399" spc="235">
                  <a:solidFill>
                    <a:srgbClr val="231F20"/>
                  </a:solidFill>
                  <a:latin typeface="Open Sauce Bold"/>
                </a:rPr>
                <a:t>Sleep Tracking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20984" y="4245763"/>
            <a:ext cx="5646031" cy="1461573"/>
            <a:chOff x="0" y="0"/>
            <a:chExt cx="1487021" cy="3849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7021" cy="384941"/>
            </a:xfrm>
            <a:custGeom>
              <a:avLst/>
              <a:gdLst/>
              <a:ahLst/>
              <a:cxnLst/>
              <a:rect r="r" b="b" t="t" l="l"/>
              <a:pathLst>
                <a:path h="384941" w="1487021">
                  <a:moveTo>
                    <a:pt x="69932" y="0"/>
                  </a:moveTo>
                  <a:lnTo>
                    <a:pt x="1417089" y="0"/>
                  </a:lnTo>
                  <a:cubicBezTo>
                    <a:pt x="1435636" y="0"/>
                    <a:pt x="1453423" y="7368"/>
                    <a:pt x="1466538" y="20483"/>
                  </a:cubicBezTo>
                  <a:cubicBezTo>
                    <a:pt x="1479653" y="33597"/>
                    <a:pt x="1487021" y="51385"/>
                    <a:pt x="1487021" y="69932"/>
                  </a:cubicBezTo>
                  <a:lnTo>
                    <a:pt x="1487021" y="315009"/>
                  </a:lnTo>
                  <a:cubicBezTo>
                    <a:pt x="1487021" y="353632"/>
                    <a:pt x="1455711" y="384941"/>
                    <a:pt x="1417089" y="384941"/>
                  </a:cubicBezTo>
                  <a:lnTo>
                    <a:pt x="69932" y="384941"/>
                  </a:lnTo>
                  <a:cubicBezTo>
                    <a:pt x="51385" y="384941"/>
                    <a:pt x="33597" y="377573"/>
                    <a:pt x="20483" y="364459"/>
                  </a:cubicBezTo>
                  <a:cubicBezTo>
                    <a:pt x="7368" y="351344"/>
                    <a:pt x="0" y="333556"/>
                    <a:pt x="0" y="315009"/>
                  </a:cubicBezTo>
                  <a:lnTo>
                    <a:pt x="0" y="69932"/>
                  </a:lnTo>
                  <a:cubicBezTo>
                    <a:pt x="0" y="31310"/>
                    <a:pt x="31310" y="0"/>
                    <a:pt x="69932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487021" cy="403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653590" y="1233945"/>
            <a:ext cx="10980819" cy="95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</a:rPr>
              <a:t>Problems in existing STAs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0076" y="2732560"/>
            <a:ext cx="13047848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399" spc="235">
                <a:solidFill>
                  <a:srgbClr val="231F20"/>
                </a:solidFill>
                <a:latin typeface="Open Sauce"/>
              </a:rPr>
              <a:t>Among the several problems in STAs, we focused on mainly two points.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20984" y="4531732"/>
            <a:ext cx="558946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2F2F2"/>
                </a:solidFill>
                <a:latin typeface="Codec Pro ExtraBold"/>
              </a:rPr>
              <a:t>Relationality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320984" y="6449575"/>
            <a:ext cx="5646031" cy="1461573"/>
            <a:chOff x="0" y="0"/>
            <a:chExt cx="1487021" cy="3849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87021" cy="384941"/>
            </a:xfrm>
            <a:custGeom>
              <a:avLst/>
              <a:gdLst/>
              <a:ahLst/>
              <a:cxnLst/>
              <a:rect r="r" b="b" t="t" l="l"/>
              <a:pathLst>
                <a:path h="384941" w="1487021">
                  <a:moveTo>
                    <a:pt x="69932" y="0"/>
                  </a:moveTo>
                  <a:lnTo>
                    <a:pt x="1417089" y="0"/>
                  </a:lnTo>
                  <a:cubicBezTo>
                    <a:pt x="1435636" y="0"/>
                    <a:pt x="1453423" y="7368"/>
                    <a:pt x="1466538" y="20483"/>
                  </a:cubicBezTo>
                  <a:cubicBezTo>
                    <a:pt x="1479653" y="33597"/>
                    <a:pt x="1487021" y="51385"/>
                    <a:pt x="1487021" y="69932"/>
                  </a:cubicBezTo>
                  <a:lnTo>
                    <a:pt x="1487021" y="315009"/>
                  </a:lnTo>
                  <a:cubicBezTo>
                    <a:pt x="1487021" y="353632"/>
                    <a:pt x="1455711" y="384941"/>
                    <a:pt x="1417089" y="384941"/>
                  </a:cubicBezTo>
                  <a:lnTo>
                    <a:pt x="69932" y="384941"/>
                  </a:lnTo>
                  <a:cubicBezTo>
                    <a:pt x="51385" y="384941"/>
                    <a:pt x="33597" y="377573"/>
                    <a:pt x="20483" y="364459"/>
                  </a:cubicBezTo>
                  <a:cubicBezTo>
                    <a:pt x="7368" y="351344"/>
                    <a:pt x="0" y="333556"/>
                    <a:pt x="0" y="315009"/>
                  </a:cubicBezTo>
                  <a:lnTo>
                    <a:pt x="0" y="69932"/>
                  </a:lnTo>
                  <a:cubicBezTo>
                    <a:pt x="0" y="31310"/>
                    <a:pt x="31310" y="0"/>
                    <a:pt x="69932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487021" cy="403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377550" y="6735544"/>
            <a:ext cx="558946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F2F2F2"/>
                </a:solidFill>
                <a:latin typeface="Codec Pro ExtraBold"/>
              </a:rPr>
              <a:t>Medicalization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44331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66699" y="5003248"/>
            <a:ext cx="2257291" cy="1261261"/>
          </a:xfrm>
          <a:custGeom>
            <a:avLst/>
            <a:gdLst/>
            <a:ahLst/>
            <a:cxnLst/>
            <a:rect r="r" b="b" t="t" l="l"/>
            <a:pathLst>
              <a:path h="1261261" w="2257291">
                <a:moveTo>
                  <a:pt x="0" y="0"/>
                </a:moveTo>
                <a:lnTo>
                  <a:pt x="2257291" y="0"/>
                </a:lnTo>
                <a:lnTo>
                  <a:pt x="2257291" y="1261261"/>
                </a:lnTo>
                <a:lnTo>
                  <a:pt x="0" y="1261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82315" y="5003248"/>
            <a:ext cx="1823084" cy="1299361"/>
          </a:xfrm>
          <a:custGeom>
            <a:avLst/>
            <a:gdLst/>
            <a:ahLst/>
            <a:cxnLst/>
            <a:rect r="r" b="b" t="t" l="l"/>
            <a:pathLst>
              <a:path h="1299361" w="1823084">
                <a:moveTo>
                  <a:pt x="0" y="0"/>
                </a:moveTo>
                <a:lnTo>
                  <a:pt x="1823084" y="0"/>
                </a:lnTo>
                <a:lnTo>
                  <a:pt x="1823084" y="1299361"/>
                </a:lnTo>
                <a:lnTo>
                  <a:pt x="0" y="1299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92656" y="5017342"/>
            <a:ext cx="1032012" cy="1394611"/>
          </a:xfrm>
          <a:custGeom>
            <a:avLst/>
            <a:gdLst/>
            <a:ahLst/>
            <a:cxnLst/>
            <a:rect r="r" b="b" t="t" l="l"/>
            <a:pathLst>
              <a:path h="1394611" w="1032012">
                <a:moveTo>
                  <a:pt x="0" y="0"/>
                </a:moveTo>
                <a:lnTo>
                  <a:pt x="1032012" y="0"/>
                </a:lnTo>
                <a:lnTo>
                  <a:pt x="1032012" y="1394612"/>
                </a:lnTo>
                <a:lnTo>
                  <a:pt x="0" y="1394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894534" y="6548809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Prediction Bias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73131" y="6548809"/>
            <a:ext cx="3244426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Non-user activity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60432" y="6548809"/>
            <a:ext cx="4696461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Hindered Data Protection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61344" y="7367151"/>
            <a:ext cx="4468000" cy="18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Non-user activities can interfere with the working of STA.</a:t>
            </a:r>
          </a:p>
          <a:p>
            <a:pPr algn="ctr">
              <a:lnSpc>
                <a:spcPts val="2545"/>
              </a:lnSpc>
            </a:pP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So, STAs should have a better ability to define the environment.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59857" y="7524313"/>
            <a:ext cx="4468000" cy="12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STA works perfectly in the ideal environment but in regular environments, the results fluctuate.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58656" y="7367151"/>
            <a:ext cx="5098237" cy="18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A person within the arena of the user may be tracked by STAs, without their attention or permission.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 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So, the Question of data protection occurs.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32398" y="1426867"/>
            <a:ext cx="9223203" cy="166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F2F2F2"/>
                </a:solidFill>
                <a:latin typeface="Codec Pro ExtraBold"/>
              </a:rPr>
              <a:t>Relationality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92957" y="4647791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30228" y="4697572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94808" y="5606378"/>
            <a:ext cx="971348" cy="830061"/>
          </a:xfrm>
          <a:custGeom>
            <a:avLst/>
            <a:gdLst/>
            <a:ahLst/>
            <a:cxnLst/>
            <a:rect r="r" b="b" t="t" l="l"/>
            <a:pathLst>
              <a:path h="830061" w="971348">
                <a:moveTo>
                  <a:pt x="0" y="0"/>
                </a:moveTo>
                <a:lnTo>
                  <a:pt x="971349" y="0"/>
                </a:lnTo>
                <a:lnTo>
                  <a:pt x="971349" y="830061"/>
                </a:lnTo>
                <a:lnTo>
                  <a:pt x="0" y="83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84564" y="5531143"/>
            <a:ext cx="1025392" cy="980531"/>
          </a:xfrm>
          <a:custGeom>
            <a:avLst/>
            <a:gdLst/>
            <a:ahLst/>
            <a:cxnLst/>
            <a:rect r="r" b="b" t="t" l="l"/>
            <a:pathLst>
              <a:path h="980531" w="1025392">
                <a:moveTo>
                  <a:pt x="0" y="0"/>
                </a:moveTo>
                <a:lnTo>
                  <a:pt x="1025391" y="0"/>
                </a:lnTo>
                <a:lnTo>
                  <a:pt x="1025391" y="980531"/>
                </a:lnTo>
                <a:lnTo>
                  <a:pt x="0" y="980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28363" y="5531143"/>
            <a:ext cx="996843" cy="980531"/>
          </a:xfrm>
          <a:custGeom>
            <a:avLst/>
            <a:gdLst/>
            <a:ahLst/>
            <a:cxnLst/>
            <a:rect r="r" b="b" t="t" l="l"/>
            <a:pathLst>
              <a:path h="980531" w="996843">
                <a:moveTo>
                  <a:pt x="0" y="0"/>
                </a:moveTo>
                <a:lnTo>
                  <a:pt x="996842" y="0"/>
                </a:lnTo>
                <a:lnTo>
                  <a:pt x="996842" y="980531"/>
                </a:lnTo>
                <a:lnTo>
                  <a:pt x="0" y="980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235236" y="4621028"/>
            <a:ext cx="47625" cy="4637272"/>
            <a:chOff x="0" y="0"/>
            <a:chExt cx="12543" cy="12213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743612" y="5530065"/>
            <a:ext cx="1129524" cy="982686"/>
          </a:xfrm>
          <a:custGeom>
            <a:avLst/>
            <a:gdLst/>
            <a:ahLst/>
            <a:cxnLst/>
            <a:rect r="r" b="b" t="t" l="l"/>
            <a:pathLst>
              <a:path h="982686" w="1129524">
                <a:moveTo>
                  <a:pt x="0" y="0"/>
                </a:moveTo>
                <a:lnTo>
                  <a:pt x="1129525" y="0"/>
                </a:lnTo>
                <a:lnTo>
                  <a:pt x="1129525" y="982687"/>
                </a:lnTo>
                <a:lnTo>
                  <a:pt x="0" y="982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58269" y="6573699"/>
            <a:ext cx="3244426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Improper DIstinguishing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1345" y="7637536"/>
            <a:ext cx="3678274" cy="123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1824" spc="178">
                <a:solidFill>
                  <a:srgbClr val="231F20"/>
                </a:solidFill>
                <a:latin typeface="Open Sauce"/>
              </a:rPr>
              <a:t>STA needs to distinguish sleep stages properly; which lacks in most of the STAs.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49197" y="6573699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Unregulated Use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28331" y="6573699"/>
            <a:ext cx="3289027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Psychological Stress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63861" y="6573699"/>
            <a:ext cx="3289027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Informational Autonomy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12057" y="7637536"/>
            <a:ext cx="2746696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Unregulated use can hamper user health.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68041" y="7637536"/>
            <a:ext cx="4177008" cy="12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Focusing on being perfect as per the STA, user can be more stressed and thus it can lead to worsen insomnia.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23655" y="7637536"/>
            <a:ext cx="4177008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Improper distinguishing behavior can make users think that they have proper sleep and refrain from taking proper treatment from doctors.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97865" y="1426867"/>
            <a:ext cx="10692270" cy="166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19"/>
              </a:lnSpc>
              <a:spcBef>
                <a:spcPct val="0"/>
              </a:spcBef>
            </a:pPr>
            <a:r>
              <a:rPr lang="en-US" sz="9000" spc="882">
                <a:solidFill>
                  <a:srgbClr val="F2F2F2"/>
                </a:solidFill>
                <a:latin typeface="Codec Pro ExtraBold"/>
              </a:rPr>
              <a:t>Medicalization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67710" y="3427871"/>
            <a:ext cx="4486336" cy="1594049"/>
            <a:chOff x="0" y="0"/>
            <a:chExt cx="407304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454841" y="64758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738271" y="2409585"/>
            <a:ext cx="2267356" cy="2265770"/>
            <a:chOff x="0" y="0"/>
            <a:chExt cx="2058480" cy="20570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885306" y="1196454"/>
            <a:ext cx="4489509" cy="1594842"/>
            <a:chOff x="0" y="0"/>
            <a:chExt cx="4075920" cy="14479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198942" y="4632966"/>
            <a:ext cx="2264184" cy="2264184"/>
            <a:chOff x="0" y="0"/>
            <a:chExt cx="2055600" cy="2055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353193" y="7739090"/>
            <a:ext cx="4487922" cy="1594049"/>
            <a:chOff x="0" y="0"/>
            <a:chExt cx="4074480" cy="1447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775860" y="7220805"/>
            <a:ext cx="2263391" cy="2265770"/>
            <a:chOff x="0" y="0"/>
            <a:chExt cx="2054880" cy="20570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2485593" y="2204304"/>
            <a:ext cx="799426" cy="880347"/>
          </a:xfrm>
          <a:custGeom>
            <a:avLst/>
            <a:gdLst/>
            <a:ahLst/>
            <a:cxnLst/>
            <a:rect r="r" b="b" t="t" l="l"/>
            <a:pathLst>
              <a:path h="880347" w="799426">
                <a:moveTo>
                  <a:pt x="0" y="0"/>
                </a:moveTo>
                <a:lnTo>
                  <a:pt x="799426" y="0"/>
                </a:lnTo>
                <a:lnTo>
                  <a:pt x="799426" y="880347"/>
                </a:lnTo>
                <a:lnTo>
                  <a:pt x="0" y="88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007481" y="7667300"/>
            <a:ext cx="724731" cy="1065909"/>
          </a:xfrm>
          <a:custGeom>
            <a:avLst/>
            <a:gdLst/>
            <a:ahLst/>
            <a:cxnLst/>
            <a:rect r="r" b="b" t="t" l="l"/>
            <a:pathLst>
              <a:path h="1065909" w="724731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505194" y="4033124"/>
            <a:ext cx="1000866" cy="988796"/>
          </a:xfrm>
          <a:custGeom>
            <a:avLst/>
            <a:gdLst/>
            <a:ahLst/>
            <a:cxnLst/>
            <a:rect r="r" b="b" t="t" l="l"/>
            <a:pathLst>
              <a:path h="988796" w="100086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205395" y="3005551"/>
            <a:ext cx="1333109" cy="102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3025" spc="296">
                <a:solidFill>
                  <a:srgbClr val="FDFBFB"/>
                </a:solidFill>
                <a:latin typeface="Open Sauce Bold"/>
              </a:rPr>
              <a:t>Oura </a:t>
            </a:r>
          </a:p>
          <a:p>
            <a:pPr algn="ctr" marL="0" indent="0" lvl="1">
              <a:lnSpc>
                <a:spcPts val="4175"/>
              </a:lnSpc>
              <a:spcBef>
                <a:spcPct val="0"/>
              </a:spcBef>
            </a:pPr>
            <a:r>
              <a:rPr lang="en-US" sz="3025" spc="296" u="none">
                <a:solidFill>
                  <a:srgbClr val="FDFBFB"/>
                </a:solidFill>
                <a:latin typeface="Open Sauce Bold"/>
              </a:rPr>
              <a:t>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98761" y="658575"/>
            <a:ext cx="1577137" cy="101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941" spc="288">
                <a:solidFill>
                  <a:srgbClr val="F5FFF5"/>
                </a:solidFill>
                <a:latin typeface="Open Sauce Bold"/>
              </a:rPr>
              <a:t>Whoop</a:t>
            </a:r>
          </a:p>
          <a:p>
            <a:pPr algn="ctr" marL="0" indent="0" lvl="1">
              <a:lnSpc>
                <a:spcPts val="4059"/>
              </a:lnSpc>
              <a:spcBef>
                <a:spcPct val="0"/>
              </a:spcBef>
            </a:pPr>
            <a:r>
              <a:rPr lang="en-US" sz="2941" spc="288">
                <a:solidFill>
                  <a:srgbClr val="F5FFF5"/>
                </a:solidFill>
                <a:latin typeface="Open Sauce Bold"/>
              </a:rPr>
              <a:t>Band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8746" y="5172818"/>
            <a:ext cx="7034447" cy="328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79"/>
              </a:lnSpc>
            </a:pPr>
            <a:r>
              <a:rPr lang="en-US" sz="6144" spc="602">
                <a:solidFill>
                  <a:srgbClr val="1C5739"/>
                </a:solidFill>
                <a:latin typeface="Codec Pro ExtraBold"/>
              </a:rPr>
              <a:t>Targeted Devices and Sensors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00439" y="1341939"/>
            <a:ext cx="2961949" cy="1239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7743" indent="-263871" lvl="1">
              <a:lnSpc>
                <a:spcPts val="3373"/>
              </a:lnSpc>
              <a:buFont typeface="Arial"/>
              <a:buChar char="•"/>
            </a:pPr>
            <a:r>
              <a:rPr lang="en-US" sz="2444" spc="239">
                <a:solidFill>
                  <a:srgbClr val="231F20"/>
                </a:solidFill>
                <a:latin typeface="Open Sauce Semi-Bold"/>
              </a:rPr>
              <a:t>PPG</a:t>
            </a:r>
          </a:p>
          <a:p>
            <a:pPr marL="527743" indent="-263871" lvl="1">
              <a:lnSpc>
                <a:spcPts val="3373"/>
              </a:lnSpc>
              <a:buFont typeface="Arial"/>
              <a:buChar char="•"/>
            </a:pPr>
            <a:r>
              <a:rPr lang="en-US" sz="2444" spc="239">
                <a:solidFill>
                  <a:srgbClr val="231F20"/>
                </a:solidFill>
                <a:latin typeface="Open Sauce Semi-Bold"/>
              </a:rPr>
              <a:t>GreenLED</a:t>
            </a:r>
          </a:p>
          <a:p>
            <a:pPr marL="527743" indent="-263871" lvl="1">
              <a:lnSpc>
                <a:spcPts val="3373"/>
              </a:lnSpc>
              <a:buFont typeface="Arial"/>
              <a:buChar char="•"/>
            </a:pPr>
            <a:r>
              <a:rPr lang="en-US" sz="2444" spc="239">
                <a:solidFill>
                  <a:srgbClr val="231F20"/>
                </a:solidFill>
                <a:latin typeface="Open Sauce Semi-Bold"/>
              </a:rPr>
              <a:t>Photodiode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23843" y="7951553"/>
            <a:ext cx="1767425" cy="77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317" spc="227">
                <a:solidFill>
                  <a:srgbClr val="F5FFF5"/>
                </a:solidFill>
                <a:latin typeface="Open Sauce Bold"/>
              </a:rPr>
              <a:t>Smart</a:t>
            </a:r>
          </a:p>
          <a:p>
            <a:pPr algn="ctr" marL="0" indent="0" lvl="1">
              <a:lnSpc>
                <a:spcPts val="3198"/>
              </a:lnSpc>
              <a:spcBef>
                <a:spcPct val="0"/>
              </a:spcBef>
            </a:pPr>
            <a:r>
              <a:rPr lang="en-US" sz="2317" spc="227">
                <a:solidFill>
                  <a:srgbClr val="F5FFF5"/>
                </a:solidFill>
                <a:latin typeface="Open Sauce Bold"/>
              </a:rPr>
              <a:t> Watches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67710" y="3537144"/>
            <a:ext cx="5991590" cy="12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0989" indent="-195494" lvl="1">
              <a:lnSpc>
                <a:spcPts val="2499"/>
              </a:lnSpc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Open Sauce Semi-Bold"/>
              </a:rPr>
              <a:t>Body Temperature Sensors</a:t>
            </a:r>
          </a:p>
          <a:p>
            <a:pPr marL="390989" indent="-195494" lvl="1">
              <a:lnSpc>
                <a:spcPts val="2499"/>
              </a:lnSpc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Open Sauce Semi-Bold"/>
              </a:rPr>
              <a:t>Optical Infrared Sensors</a:t>
            </a:r>
          </a:p>
          <a:p>
            <a:pPr marL="390989" indent="-195494" lvl="1">
              <a:lnSpc>
                <a:spcPts val="2499"/>
              </a:lnSpc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Open Sauce Semi-Bold"/>
              </a:rPr>
              <a:t>3d Acclometer</a:t>
            </a:r>
          </a:p>
          <a:p>
            <a:pPr marL="390989" indent="-195494" lvl="1">
              <a:lnSpc>
                <a:spcPts val="2499"/>
              </a:lnSpc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Open Sauce Semi-Bold"/>
              </a:rPr>
              <a:t>Gyroscope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53193" y="8056506"/>
            <a:ext cx="5623253" cy="2005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21" indent="-215861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231F20"/>
                </a:solidFill>
                <a:latin typeface="Open Sauce Semi-Bold"/>
              </a:rPr>
              <a:t>Accelometer</a:t>
            </a:r>
          </a:p>
          <a:p>
            <a:pPr marL="431721" indent="-215861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231F20"/>
                </a:solidFill>
                <a:latin typeface="Open Sauce Semi-Bold"/>
              </a:rPr>
              <a:t>Skin Conductor</a:t>
            </a:r>
          </a:p>
          <a:p>
            <a:pPr marL="431721" indent="-215861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231F20"/>
                </a:solidFill>
                <a:latin typeface="Open Sauce Semi-Bold"/>
              </a:rPr>
              <a:t>Magnetometer</a:t>
            </a:r>
          </a:p>
          <a:p>
            <a:pPr marL="431721" indent="-215861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231F20"/>
                </a:solidFill>
                <a:latin typeface="Open Sauce Semi-Bold"/>
              </a:rPr>
              <a:t>Heart Rate Monitor</a:t>
            </a:r>
          </a:p>
          <a:p>
            <a:pPr marL="431721" indent="-215861" lvl="1">
              <a:lnSpc>
                <a:spcPts val="2759"/>
              </a:lnSpc>
              <a:buFont typeface="Arial"/>
              <a:buChar char="•"/>
            </a:pPr>
            <a:r>
              <a:rPr lang="en-US" sz="1999" spc="195">
                <a:solidFill>
                  <a:srgbClr val="231F20"/>
                </a:solidFill>
                <a:latin typeface="Open Sauce Semi-Bold"/>
              </a:rPr>
              <a:t>Temperature Sensors</a:t>
            </a:r>
          </a:p>
          <a:p>
            <a:pPr>
              <a:lnSpc>
                <a:spcPts val="2345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7353193" y="5325218"/>
            <a:ext cx="2104749" cy="937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7"/>
              </a:lnSpc>
            </a:pPr>
            <a:r>
              <a:rPr lang="en-US" sz="2744" spc="268">
                <a:solidFill>
                  <a:srgbClr val="F5FFF5"/>
                </a:solidFill>
                <a:latin typeface="Open Sauce Bold"/>
              </a:rPr>
              <a:t>Dreem Headband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463127" y="5550787"/>
            <a:ext cx="4489509" cy="1594842"/>
            <a:chOff x="0" y="0"/>
            <a:chExt cx="4075920" cy="14479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719818" y="391784"/>
            <a:ext cx="4812955" cy="57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  <a:spcBef>
                <a:spcPct val="0"/>
              </a:spcBef>
            </a:pPr>
            <a:r>
              <a:rPr lang="en-US" sz="3574">
                <a:solidFill>
                  <a:srgbClr val="000000"/>
                </a:solidFill>
                <a:latin typeface="Open Sauce Bold"/>
              </a:rPr>
              <a:t>Sleep Coach Feature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49433" y="2854146"/>
            <a:ext cx="6607199" cy="57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  <a:spcBef>
                <a:spcPct val="0"/>
              </a:spcBef>
            </a:pPr>
            <a:r>
              <a:rPr lang="en-US" sz="3574">
                <a:solidFill>
                  <a:srgbClr val="000000"/>
                </a:solidFill>
                <a:latin typeface="Open Sauce Bold"/>
              </a:rPr>
              <a:t>Accuracy and Connectivity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97154" y="5995997"/>
            <a:ext cx="3003985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EEG Sesnor</a:t>
            </a:r>
          </a:p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Pulse Oximeter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88906" y="5250365"/>
            <a:ext cx="2378075" cy="6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0"/>
              </a:lnSpc>
              <a:spcBef>
                <a:spcPct val="0"/>
              </a:spcBef>
            </a:pPr>
            <a:r>
              <a:rPr lang="en-US" sz="3962">
                <a:solidFill>
                  <a:srgbClr val="000000"/>
                </a:solidFill>
                <a:latin typeface="Open Sauce Bold"/>
              </a:rPr>
              <a:t>Accuracy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206928" y="7344647"/>
            <a:ext cx="4299132" cy="6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0"/>
              </a:lnSpc>
              <a:spcBef>
                <a:spcPct val="0"/>
              </a:spcBef>
            </a:pPr>
            <a:r>
              <a:rPr lang="en-US" sz="3962">
                <a:solidFill>
                  <a:srgbClr val="000000"/>
                </a:solidFill>
                <a:latin typeface="Open Sauce Bold"/>
              </a:rPr>
              <a:t>Most Available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DAFp7-0pdbo</dc:identifier>
  <dcterms:modified xsi:type="dcterms:W3CDTF">2011-08-01T06:04:30Z</dcterms:modified>
  <cp:revision>1</cp:revision>
  <dc:title>Copy of Thesis proposal</dc:title>
</cp:coreProperties>
</file>